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al" charset="1" panose="020B0502020202020204"/>
      <p:regular r:id="rId18"/>
    </p:embeddedFont>
    <p:embeddedFont>
      <p:font typeface="Arial Bold" charset="1" panose="020B0802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27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gif" Type="http://schemas.openxmlformats.org/officeDocument/2006/relationships/image"/><Relationship Id="rId7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4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4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4.gif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4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4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8A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316575" y="-2414045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177436" y="202404"/>
            <a:ext cx="1870386" cy="1636090"/>
            <a:chOff x="0" y="0"/>
            <a:chExt cx="2493848" cy="21814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93899" cy="2181479"/>
            </a:xfrm>
            <a:custGeom>
              <a:avLst/>
              <a:gdLst/>
              <a:ahLst/>
              <a:cxnLst/>
              <a:rect r="r" b="b" t="t" l="l"/>
              <a:pathLst>
                <a:path h="2181479" w="2493899">
                  <a:moveTo>
                    <a:pt x="0" y="0"/>
                  </a:moveTo>
                  <a:lnTo>
                    <a:pt x="2493899" y="0"/>
                  </a:lnTo>
                  <a:lnTo>
                    <a:pt x="2493899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80000"/>
              </a:blip>
              <a:stretch>
                <a:fillRect l="-2270" t="0" r="-2268" b="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68945" y="202404"/>
            <a:ext cx="4256942" cy="1720114"/>
            <a:chOff x="0" y="0"/>
            <a:chExt cx="5675923" cy="22934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75884" cy="2293493"/>
            </a:xfrm>
            <a:custGeom>
              <a:avLst/>
              <a:gdLst/>
              <a:ahLst/>
              <a:cxnLst/>
              <a:rect r="r" b="b" t="t" l="l"/>
              <a:pathLst>
                <a:path h="2293493" w="5675884">
                  <a:moveTo>
                    <a:pt x="0" y="0"/>
                  </a:moveTo>
                  <a:lnTo>
                    <a:pt x="5675884" y="0"/>
                  </a:lnTo>
                  <a:lnTo>
                    <a:pt x="5675884" y="2293493"/>
                  </a:lnTo>
                  <a:lnTo>
                    <a:pt x="0" y="2293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24897" r="0" b="-124897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-10798857">
            <a:off x="2913592" y="2777294"/>
            <a:ext cx="11569793" cy="6479084"/>
            <a:chOff x="0" y="0"/>
            <a:chExt cx="15426391" cy="863877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26437" cy="8638794"/>
            </a:xfrm>
            <a:custGeom>
              <a:avLst/>
              <a:gdLst/>
              <a:ahLst/>
              <a:cxnLst/>
              <a:rect r="r" b="b" t="t" l="l"/>
              <a:pathLst>
                <a:path h="8638794" w="15426437">
                  <a:moveTo>
                    <a:pt x="0" y="0"/>
                  </a:moveTo>
                  <a:lnTo>
                    <a:pt x="15426437" y="0"/>
                  </a:lnTo>
                  <a:lnTo>
                    <a:pt x="15426437" y="8638794"/>
                  </a:lnTo>
                  <a:lnTo>
                    <a:pt x="0" y="863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-39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763374" y="-270584"/>
            <a:ext cx="4084712" cy="4386202"/>
            <a:chOff x="0" y="0"/>
            <a:chExt cx="5446283" cy="58482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46268" cy="5848223"/>
            </a:xfrm>
            <a:custGeom>
              <a:avLst/>
              <a:gdLst/>
              <a:ahLst/>
              <a:cxnLst/>
              <a:rect r="r" b="b" t="t" l="l"/>
              <a:pathLst>
                <a:path h="5848223" w="5446268">
                  <a:moveTo>
                    <a:pt x="0" y="0"/>
                  </a:moveTo>
                  <a:lnTo>
                    <a:pt x="5446268" y="0"/>
                  </a:lnTo>
                  <a:lnTo>
                    <a:pt x="5446268" y="5848223"/>
                  </a:lnTo>
                  <a:lnTo>
                    <a:pt x="0" y="5848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3690" t="0" r="-369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276450" y="4144189"/>
            <a:ext cx="11735100" cy="115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sz="960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4629" y="7064600"/>
            <a:ext cx="4538742" cy="933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b="true" sz="509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Quanter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459520" y="1217527"/>
            <a:ext cx="13368960" cy="2878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2"/>
              </a:lnSpc>
            </a:pPr>
            <a:r>
              <a:rPr lang="en-US" sz="63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</a:p>
          <a:p>
            <a:pPr algn="ctr">
              <a:lnSpc>
                <a:spcPts val="1847"/>
              </a:lnSpc>
            </a:pPr>
          </a:p>
          <a:p>
            <a:pPr algn="ctr">
              <a:lnSpc>
                <a:spcPts val="184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198158" y="3685346"/>
            <a:ext cx="13891683" cy="4122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93"/>
              </a:lnSpc>
            </a:pPr>
            <a:r>
              <a:rPr lang="en-US" sz="3223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Retail traders and aspiring investors often struggle with complex, expensive tools that lack personalized insights for evaluating trading strategies. This leads to guesswork instead of data-driven decisions. </a:t>
            </a:r>
          </a:p>
          <a:p>
            <a:pPr algn="l">
              <a:lnSpc>
                <a:spcPts val="4293"/>
              </a:lnSpc>
            </a:pPr>
          </a:p>
          <a:p>
            <a:pPr algn="l">
              <a:lnSpc>
                <a:spcPts val="4293"/>
              </a:lnSpc>
            </a:pPr>
            <a:r>
              <a:rPr lang="en-US" sz="3223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There's a clear need for an intelligent, user-friendly platform that compares trading/investment strategies, delivers real-time analytics, and uses AI to support smarter trading choices.</a:t>
            </a:r>
          </a:p>
          <a:p>
            <a:pPr algn="l">
              <a:lnSpc>
                <a:spcPts val="202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A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578608" y="291982"/>
            <a:ext cx="9130784" cy="97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8690" y="1621229"/>
            <a:ext cx="17610620" cy="713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2025" indent="-326013" lvl="1">
              <a:lnSpc>
                <a:spcPts val="3110"/>
              </a:lnSpc>
              <a:buFont typeface="Arial"/>
              <a:buChar char="•"/>
            </a:pP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 web-based multi-strategy tradi</a:t>
            </a: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ng platform built with Flask and Python that enables real-time strategy testing and performance analysis. </a:t>
            </a:r>
          </a:p>
          <a:p>
            <a:pPr algn="l">
              <a:lnSpc>
                <a:spcPts val="3110"/>
              </a:lnSpc>
            </a:pPr>
          </a:p>
          <a:p>
            <a:pPr algn="l" marL="652025" indent="-326013" lvl="1">
              <a:lnSpc>
                <a:spcPts val="3110"/>
              </a:lnSpc>
              <a:buFont typeface="Arial"/>
              <a:buChar char="•"/>
            </a:pP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Supports 10+ technical indicators (e.g., VWAP, RSI, MACD) to generate trades, compare and optimize trading strategies with visual analytics. </a:t>
            </a:r>
          </a:p>
          <a:p>
            <a:pPr algn="l">
              <a:lnSpc>
                <a:spcPts val="3110"/>
              </a:lnSpc>
            </a:pPr>
          </a:p>
          <a:p>
            <a:pPr algn="l" marL="652025" indent="-326013" lvl="1">
              <a:lnSpc>
                <a:spcPts val="3110"/>
              </a:lnSpc>
              <a:buFont typeface="Arial"/>
              <a:buChar char="•"/>
            </a:pP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Calculates key performance metrics like Sharpe Ratio, CAGR, Win Rate, and Maximum Drawdown etc to evaluate strategy effectiveness.</a:t>
            </a:r>
          </a:p>
          <a:p>
            <a:pPr algn="l">
              <a:lnSpc>
                <a:spcPts val="3110"/>
              </a:lnSpc>
            </a:pPr>
          </a:p>
          <a:p>
            <a:pPr algn="l" marL="652025" indent="-326013" lvl="1">
              <a:lnSpc>
                <a:spcPts val="3110"/>
              </a:lnSpc>
              <a:buFont typeface="Arial"/>
              <a:buChar char="•"/>
            </a:pP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Integrates a chatbot powered by OpenAI to explain strategy, offer insights, and assist users in making informed decisions. </a:t>
            </a:r>
          </a:p>
          <a:p>
            <a:pPr algn="l">
              <a:lnSpc>
                <a:spcPts val="3110"/>
              </a:lnSpc>
            </a:pPr>
          </a:p>
          <a:p>
            <a:pPr algn="l" marL="652025" indent="-326013" lvl="1">
              <a:lnSpc>
                <a:spcPts val="3110"/>
              </a:lnSpc>
              <a:buFont typeface="Arial"/>
              <a:buChar char="•"/>
            </a:pPr>
            <a:r>
              <a:rPr lang="en-US" b="true" sz="30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Enables users to simulate trades, track portfolios, and receive automated strategy reports via email. </a:t>
            </a:r>
          </a:p>
          <a:p>
            <a:pPr algn="l">
              <a:lnSpc>
                <a:spcPts val="3110"/>
              </a:lnSpc>
            </a:pPr>
          </a:p>
          <a:p>
            <a:pPr algn="l" marL="673614" indent="-336807" lvl="1">
              <a:lnSpc>
                <a:spcPts val="3213"/>
              </a:lnSpc>
              <a:buFont typeface="Arial"/>
              <a:buChar char="•"/>
            </a:pPr>
            <a:r>
              <a:rPr lang="en-US" b="true" sz="31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Designed to be accessible for both beginners and advanced users, bridging the gap between complexity and usability in fintech tools.</a:t>
            </a:r>
          </a:p>
          <a:p>
            <a:pPr algn="l">
              <a:lnSpc>
                <a:spcPts val="311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318139" y="2014464"/>
            <a:ext cx="11651722" cy="6216841"/>
          </a:xfrm>
          <a:custGeom>
            <a:avLst/>
            <a:gdLst/>
            <a:ahLst/>
            <a:cxnLst/>
            <a:rect r="r" b="b" t="t" l="l"/>
            <a:pathLst>
              <a:path h="6216841" w="11651722">
                <a:moveTo>
                  <a:pt x="0" y="0"/>
                </a:moveTo>
                <a:lnTo>
                  <a:pt x="11651722" y="0"/>
                </a:lnTo>
                <a:lnTo>
                  <a:pt x="11651722" y="6216841"/>
                </a:lnTo>
                <a:lnTo>
                  <a:pt x="0" y="62168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921" r="-4600" b="-463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578608" y="51482"/>
            <a:ext cx="9130784" cy="97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2149996" y="-4450190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4578608" y="295135"/>
            <a:ext cx="9130784" cy="97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8305" y="1555051"/>
            <a:ext cx="16291390" cy="719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Data Ingestion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Fetches real-time market data via Finance API (yFinance) and Analyses 5-minute candles for accuracy.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Strategy Engine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Applies technical indicators (VWAP, HMA, MACD, RSI etc) , Generates signals and Simulates trades.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Performance Analysis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Evaluates strategies using Sharpe ratio, win rate, CAGR and Compares portfolio performance.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Best Strategy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Ranks strategies by risk-adjusted returns and Optimizes for maximum efficiency.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Visualization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Interactive dashboards display performance charts and comparisons.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AI Chatbot Layer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Provides real-time insights and recommendations for a selected strategy.</a:t>
            </a:r>
          </a:p>
          <a:p>
            <a:pPr algn="l" marL="544078" indent="-272039" lvl="1">
              <a:lnSpc>
                <a:spcPts val="3981"/>
              </a:lnSpc>
              <a:buAutoNum type="arabicPeriod" startAt="1"/>
            </a:pPr>
            <a:r>
              <a:rPr lang="en-US" b="true" sz="2520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Real-Time &amp; AI</a:t>
            </a:r>
          </a:p>
          <a:p>
            <a:pPr algn="l" marL="1044977" indent="-348326" lvl="2">
              <a:lnSpc>
                <a:spcPts val="3823"/>
              </a:lnSpc>
              <a:buFont typeface="Arial"/>
              <a:buChar char="⚬"/>
            </a:pP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Delivers l</a:t>
            </a:r>
            <a:r>
              <a:rPr lang="en-US" b="true" sz="24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ive analysis and AI-driven strategy suggestions.</a:t>
            </a:r>
          </a:p>
          <a:p>
            <a:pPr algn="l">
              <a:lnSpc>
                <a:spcPts val="2243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367731" y="-5867273"/>
            <a:ext cx="15357113" cy="22021546"/>
            <a:chOff x="0" y="0"/>
            <a:chExt cx="20476151" cy="293620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9362087"/>
            </a:xfrm>
            <a:custGeom>
              <a:avLst/>
              <a:gdLst/>
              <a:ahLst/>
              <a:cxnLst/>
              <a:rect r="r" b="b" t="t" l="l"/>
              <a:pathLst>
                <a:path h="29362087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9362087"/>
                  </a:lnTo>
                  <a:lnTo>
                    <a:pt x="0" y="29362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6039" t="0" r="-603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578608" y="204922"/>
            <a:ext cx="9130784" cy="97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124990"/>
            <a:ext cx="16230600" cy="7868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48"/>
              </a:lnSpc>
            </a:pPr>
            <a:r>
              <a:rPr lang="en-US" b="true" sz="2862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Features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My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platform is a web-based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trading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system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that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 over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10 technical indicators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inc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ud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ng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VWAP, RSI, and MACD, ADX etc. 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 analyses real-time 5-minute tick data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to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simulate trades, perform back-testing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 gene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key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performance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metrics such as Sharpe Ratio, CAGR, and Max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imum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Drawdown. 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tegrated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AI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-powered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chatbot o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ff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 strategy insights, email option to receive performance report.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All featur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 a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sea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mlessly presen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ted t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hr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ugh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 clean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and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interactive Flask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-based</a:t>
            </a: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dashboard.</a:t>
            </a:r>
          </a:p>
          <a:p>
            <a:pPr algn="l">
              <a:lnSpc>
                <a:spcPts val="3231"/>
              </a:lnSpc>
            </a:pPr>
          </a:p>
          <a:p>
            <a:pPr algn="l">
              <a:lnSpc>
                <a:spcPts val="3348"/>
              </a:lnSpc>
            </a:pPr>
            <a:r>
              <a:rPr lang="en-US" b="true" sz="2862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Novelty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sets this platform apart is its combination of real-time analytics, strategy comparison, and conversational AI — all in one unified tool. 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OpenAI chatbot transforms complex financial metrics into accessible insights, bridging the gap for novice traders. 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Uniquely, the platform also identifies and recommends the best-performing strategy for a selected stock, based on historical data and calculated performance metrics. </a:t>
            </a:r>
          </a:p>
          <a:p>
            <a:pPr algn="l" marL="596331" indent="-298165" lvl="1">
              <a:lnSpc>
                <a:spcPts val="3231"/>
              </a:lnSpc>
              <a:buFont typeface="Arial"/>
              <a:buChar char="•"/>
            </a:pPr>
            <a:r>
              <a:rPr lang="en-US" sz="27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Designed for both practical trading and educational use, the platform offers a rare blend of usability, intelligence, and extensibility in the fintech space.</a:t>
            </a:r>
          </a:p>
          <a:p>
            <a:pPr algn="l">
              <a:lnSpc>
                <a:spcPts val="3231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114908" y="51482"/>
            <a:ext cx="12058184" cy="97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8658" y="1943609"/>
            <a:ext cx="16970683" cy="7479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6"/>
              </a:lnSpc>
            </a:pPr>
          </a:p>
          <a:p>
            <a:pPr algn="l">
              <a:lnSpc>
                <a:spcPts val="3909"/>
              </a:lnSpc>
              <a:spcBef>
                <a:spcPct val="0"/>
              </a:spcBef>
            </a:pPr>
            <a:r>
              <a:rPr lang="en-US" b="true" sz="2962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Drawbacks: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Currently, the platform does not support live trading due to the absence of integration with brokerage APIs, restricting it to use in simulated environments. 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use of machine learning for strategy selection is limited and can be further expanded to enable predictive analysis. 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platform relies on the paid version of OpenAI for chatbot integration. 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 aligned with compliance and local regulatory requirements.</a:t>
            </a:r>
          </a:p>
          <a:p>
            <a:pPr algn="l">
              <a:lnSpc>
                <a:spcPts val="3909"/>
              </a:lnSpc>
              <a:spcBef>
                <a:spcPct val="0"/>
              </a:spcBef>
            </a:pPr>
          </a:p>
          <a:p>
            <a:pPr algn="l">
              <a:lnSpc>
                <a:spcPts val="3906"/>
              </a:lnSpc>
              <a:spcBef>
                <a:spcPct val="0"/>
              </a:spcBef>
            </a:pPr>
            <a:r>
              <a:rPr lang="en-US" b="true" sz="2962" u="sng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Showstoppers: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major showstopper is the reliance on third-party data sources like Yahoo Finance, which may face rate limits or downtime. </a:t>
            </a:r>
          </a:p>
          <a:p>
            <a:pPr algn="l" marL="639510" indent="-319755" lvl="1">
              <a:lnSpc>
                <a:spcPts val="3906"/>
              </a:lnSpc>
              <a:buFont typeface="Arial"/>
              <a:buChar char="•"/>
            </a:pPr>
            <a:r>
              <a:rPr lang="en-US" sz="29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Any API changes or data unavailability can disrupt strategy execution.</a:t>
            </a:r>
          </a:p>
          <a:p>
            <a:pPr algn="l">
              <a:lnSpc>
                <a:spcPts val="390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4578608" y="1642307"/>
            <a:ext cx="9130784" cy="1028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sz="566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Quanter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8089" y="2879053"/>
            <a:ext cx="15591822" cy="2186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b="true" sz="42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</a:p>
          <a:p>
            <a:pPr algn="ctr">
              <a:lnSpc>
                <a:spcPts val="5621"/>
              </a:lnSpc>
            </a:pPr>
          </a:p>
          <a:p>
            <a:pPr algn="l" marL="911098" indent="-455549" lvl="1">
              <a:lnSpc>
                <a:spcPts val="5621"/>
              </a:lnSpc>
              <a:buFont typeface="Arial"/>
              <a:buChar char="•"/>
            </a:pPr>
            <a:r>
              <a:rPr lang="en-US" b="true" sz="42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Srisant</a:t>
            </a:r>
            <a:r>
              <a:rPr lang="en-US" b="true" sz="422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Panigrahi ( Team Leader ) , (+91) 9692699586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-10798857">
            <a:off x="4832696" y="2189493"/>
            <a:ext cx="8590832" cy="4810866"/>
            <a:chOff x="0" y="0"/>
            <a:chExt cx="11454443" cy="64144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54384" cy="6414516"/>
            </a:xfrm>
            <a:custGeom>
              <a:avLst/>
              <a:gdLst/>
              <a:ahLst/>
              <a:cxnLst/>
              <a:rect r="r" b="b" t="t" l="l"/>
              <a:pathLst>
                <a:path h="6414516" w="11454384">
                  <a:moveTo>
                    <a:pt x="0" y="0"/>
                  </a:moveTo>
                  <a:lnTo>
                    <a:pt x="11454384" y="0"/>
                  </a:lnTo>
                  <a:lnTo>
                    <a:pt x="11454384" y="6414516"/>
                  </a:lnTo>
                  <a:lnTo>
                    <a:pt x="0" y="6414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326647" y="1510956"/>
            <a:ext cx="11803723" cy="6899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39"/>
              </a:lnSpc>
            </a:pPr>
            <a:r>
              <a:rPr lang="en-US" b="true" sz="19014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DAGrTl7-DE4</dc:identifier>
  <dcterms:modified xsi:type="dcterms:W3CDTF">2011-08-01T06:04:30Z</dcterms:modified>
  <cp:revision>1</cp:revision>
  <dc:title>Hack Orbit.pptx</dc:title>
</cp:coreProperties>
</file>

<file path=docProps/thumbnail.jpeg>
</file>